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7" r:id="rId5"/>
    <p:sldId id="268" r:id="rId6"/>
    <p:sldId id="259" r:id="rId7"/>
    <p:sldId id="260" r:id="rId8"/>
    <p:sldId id="262" r:id="rId9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9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6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1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9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5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3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9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1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9DC5-4EBC-4E17-B405-A7E516FBA0E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9E6A-9BFC-46C1-B577-84DFB7BB3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5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10598"/>
          </a:xfrm>
        </p:spPr>
        <p:txBody>
          <a:bodyPr/>
          <a:lstStyle/>
          <a:p>
            <a:b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  <a:t>Звіт про управління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15840"/>
            <a:ext cx="9144000" cy="441959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  <a:latin typeface="Arial Black" panose="020B0A04020102020204" pitchFamily="34" charset="0"/>
              </a:rPr>
              <a:t>2021 рік</a:t>
            </a:r>
            <a:endParaRPr lang="ru-RU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8" y="1186472"/>
            <a:ext cx="5127157" cy="1434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48047"/>
            <a:ext cx="4432799" cy="32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7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Організаційна</a:t>
            </a: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структура та </a:t>
            </a:r>
            <a:r>
              <a:rPr lang="ru-RU" sz="27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опис</a:t>
            </a:r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діяльності</a:t>
            </a:r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підприємства</a:t>
            </a:r>
            <a:b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700" b="1" dirty="0">
              <a:solidFill>
                <a:srgbClr val="00B05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8937" y="4728754"/>
            <a:ext cx="11042469" cy="188975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	ТОВ </a:t>
            </a:r>
            <a:r>
              <a:rPr lang="ru-RU" dirty="0" err="1"/>
              <a:t>фірма</a:t>
            </a:r>
            <a:r>
              <a:rPr lang="ru-RU" dirty="0"/>
              <a:t> «</a:t>
            </a:r>
            <a:r>
              <a:rPr lang="ru-RU" dirty="0" err="1"/>
              <a:t>Тріплекс</a:t>
            </a:r>
            <a:r>
              <a:rPr lang="ru-RU"/>
              <a:t>» код ЄДРПОУ 20244069 </a:t>
            </a:r>
            <a:r>
              <a:rPr lang="ru-RU" dirty="0"/>
              <a:t>створена 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13.01.1994</a:t>
            </a:r>
            <a:r>
              <a:rPr lang="ru-RU" dirty="0"/>
              <a:t>. З 1994 р. дружба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ветеринарних</a:t>
            </a:r>
            <a:r>
              <a:rPr lang="ru-RU" dirty="0"/>
              <a:t> </a:t>
            </a:r>
            <a:r>
              <a:rPr lang="ru-RU" dirty="0" err="1"/>
              <a:t>лікарів</a:t>
            </a:r>
            <a:r>
              <a:rPr lang="ru-RU" dirty="0"/>
              <a:t> та </a:t>
            </a:r>
            <a:r>
              <a:rPr lang="ru-RU" dirty="0" err="1"/>
              <a:t>бажання</a:t>
            </a:r>
            <a:r>
              <a:rPr lang="ru-RU" dirty="0"/>
              <a:t> 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ветеринарну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</a:t>
            </a:r>
            <a:r>
              <a:rPr lang="ru-RU" dirty="0" err="1"/>
              <a:t>надихнули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невеликої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en-US" dirty="0"/>
              <a:t>TRIPLEX.</a:t>
            </a:r>
          </a:p>
          <a:p>
            <a:pPr marL="0" indent="0" algn="just">
              <a:buNone/>
            </a:pPr>
            <a:r>
              <a:rPr lang="ru-RU" dirty="0"/>
              <a:t>Шлях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привів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в 1998 </a:t>
            </a:r>
            <a:r>
              <a:rPr lang="ru-RU" dirty="0" err="1"/>
              <a:t>році</a:t>
            </a:r>
            <a:r>
              <a:rPr lang="ru-RU" dirty="0"/>
              <a:t>  </a:t>
            </a:r>
            <a:r>
              <a:rPr lang="ru-RU" dirty="0" err="1"/>
              <a:t>працювало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2 </a:t>
            </a:r>
            <a:r>
              <a:rPr lang="ru-RU" dirty="0" err="1"/>
              <a:t>підрозділи</a:t>
            </a:r>
            <a:r>
              <a:rPr lang="ru-RU" dirty="0"/>
              <a:t>:  «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» (с / г) і «</a:t>
            </a:r>
            <a:r>
              <a:rPr lang="ru-RU" dirty="0" err="1"/>
              <a:t>Домашні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» (ЗОО).</a:t>
            </a:r>
          </a:p>
          <a:p>
            <a:pPr marL="0" indent="0" algn="just">
              <a:buNone/>
            </a:pP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/>
              <a:t>TRIPLEX </a:t>
            </a:r>
            <a:r>
              <a:rPr lang="ru-RU" dirty="0" err="1"/>
              <a:t>вийшла</a:t>
            </a:r>
            <a:r>
              <a:rPr lang="ru-RU" dirty="0"/>
              <a:t> на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ветеринарного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дистрибуції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для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птахофабрик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 для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Співпраця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партнерами та </a:t>
            </a:r>
            <a:r>
              <a:rPr lang="ru-RU" dirty="0" err="1"/>
              <a:t>взаємне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дало </a:t>
            </a:r>
            <a:r>
              <a:rPr lang="ru-RU" dirty="0" err="1"/>
              <a:t>можливість</a:t>
            </a:r>
            <a:r>
              <a:rPr lang="ru-RU" dirty="0"/>
              <a:t> стати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, </a:t>
            </a:r>
            <a:r>
              <a:rPr lang="ru-RU" dirty="0" err="1"/>
              <a:t>оперативніше</a:t>
            </a:r>
            <a:r>
              <a:rPr lang="ru-RU" dirty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партнерів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8" y="783771"/>
            <a:ext cx="9901645" cy="38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Організаційна</a:t>
            </a: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структура та </a:t>
            </a:r>
            <a:r>
              <a:rPr lang="ru-RU" sz="27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опис</a:t>
            </a:r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діяльності</a:t>
            </a:r>
            <a: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підприємства</a:t>
            </a:r>
            <a:br>
              <a:rPr lang="ru-RU" sz="27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700" b="1" dirty="0">
              <a:solidFill>
                <a:srgbClr val="00B05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8937" y="896984"/>
            <a:ext cx="11042469" cy="572152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/>
              <a:t>TRIPLEX </a:t>
            </a:r>
            <a:r>
              <a:rPr lang="ru-RU" dirty="0" err="1"/>
              <a:t>завжди</a:t>
            </a:r>
            <a:r>
              <a:rPr lang="ru-RU" dirty="0"/>
              <a:t>  </a:t>
            </a:r>
            <a:r>
              <a:rPr lang="ru-RU" dirty="0" err="1"/>
              <a:t>вірна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принципам і </a:t>
            </a:r>
            <a:r>
              <a:rPr lang="ru-RU" dirty="0" err="1"/>
              <a:t>переконанням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і </a:t>
            </a:r>
            <a:r>
              <a:rPr lang="ru-RU" dirty="0" err="1"/>
              <a:t>залишаються</a:t>
            </a:r>
            <a:r>
              <a:rPr lang="ru-RU" dirty="0"/>
              <a:t>: </a:t>
            </a:r>
            <a:r>
              <a:rPr lang="ru-RU" dirty="0" err="1"/>
              <a:t>клієнти</a:t>
            </a:r>
            <a:r>
              <a:rPr lang="ru-RU" dirty="0"/>
              <a:t>, </a:t>
            </a:r>
            <a:r>
              <a:rPr lang="ru-RU" dirty="0" err="1"/>
              <a:t>співробітники</a:t>
            </a:r>
            <a:r>
              <a:rPr lang="ru-RU" dirty="0"/>
              <a:t>, </a:t>
            </a:r>
            <a:r>
              <a:rPr lang="ru-RU" dirty="0" err="1"/>
              <a:t>командна</a:t>
            </a:r>
            <a:r>
              <a:rPr lang="ru-RU" dirty="0"/>
              <a:t> робота, </a:t>
            </a:r>
            <a:r>
              <a:rPr lang="ru-RU" dirty="0" err="1"/>
              <a:t>професіоналізм</a:t>
            </a:r>
            <a:r>
              <a:rPr lang="ru-RU" dirty="0"/>
              <a:t>, </a:t>
            </a:r>
            <a:r>
              <a:rPr lang="ru-RU" dirty="0" err="1"/>
              <a:t>прогресивність</a:t>
            </a:r>
            <a:r>
              <a:rPr lang="ru-RU" dirty="0"/>
              <a:t> і, </a:t>
            </a:r>
            <a:r>
              <a:rPr lang="ru-RU" dirty="0" err="1"/>
              <a:t>звичайно</a:t>
            </a:r>
            <a:r>
              <a:rPr lang="ru-RU" dirty="0"/>
              <a:t> ж, </a:t>
            </a:r>
            <a:r>
              <a:rPr lang="ru-RU" dirty="0" err="1"/>
              <a:t>довіра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	Зараз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/>
              <a:t>TRIPLEX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25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для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птахофабрик</a:t>
            </a:r>
            <a:r>
              <a:rPr lang="ru-RU" dirty="0"/>
              <a:t> та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сформовані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: </a:t>
            </a:r>
            <a:r>
              <a:rPr lang="ru-RU" dirty="0" err="1"/>
              <a:t>тваринництва</a:t>
            </a:r>
            <a:r>
              <a:rPr lang="ru-RU" dirty="0"/>
              <a:t>, </a:t>
            </a:r>
            <a:r>
              <a:rPr lang="ru-RU" dirty="0" err="1"/>
              <a:t>птахівництва</a:t>
            </a:r>
            <a:r>
              <a:rPr lang="ru-RU" dirty="0"/>
              <a:t>, </a:t>
            </a:r>
            <a:r>
              <a:rPr lang="ru-RU" dirty="0" err="1"/>
              <a:t>кормових</a:t>
            </a:r>
            <a:r>
              <a:rPr lang="ru-RU" dirty="0"/>
              <a:t> добавок та </a:t>
            </a:r>
            <a:r>
              <a:rPr lang="ru-RU" dirty="0" err="1"/>
              <a:t>біобезпеки</a:t>
            </a:r>
            <a:r>
              <a:rPr lang="ru-RU" dirty="0"/>
              <a:t>. До складу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досвідчені</a:t>
            </a:r>
            <a:r>
              <a:rPr lang="ru-RU" dirty="0"/>
              <a:t> </a:t>
            </a:r>
            <a:r>
              <a:rPr lang="ru-RU" dirty="0" err="1"/>
              <a:t>ветеринарні</a:t>
            </a:r>
            <a:r>
              <a:rPr lang="ru-RU" dirty="0"/>
              <a:t> </a:t>
            </a:r>
            <a:r>
              <a:rPr lang="ru-RU" dirty="0" err="1"/>
              <a:t>лікарі</a:t>
            </a:r>
            <a:r>
              <a:rPr lang="ru-RU" dirty="0"/>
              <a:t> та </a:t>
            </a:r>
            <a:r>
              <a:rPr lang="ru-RU" dirty="0" err="1"/>
              <a:t>зоотехніки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Вам </a:t>
            </a:r>
            <a:r>
              <a:rPr lang="ru-RU" dirty="0" err="1"/>
              <a:t>вирішити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вирощуванням</a:t>
            </a:r>
            <a:r>
              <a:rPr lang="ru-RU" dirty="0"/>
              <a:t>, </a:t>
            </a:r>
            <a:r>
              <a:rPr lang="ru-RU" dirty="0" err="1"/>
              <a:t>здоров'ям</a:t>
            </a:r>
            <a:r>
              <a:rPr lang="ru-RU" dirty="0"/>
              <a:t> і </a:t>
            </a:r>
            <a:r>
              <a:rPr lang="ru-RU" dirty="0" err="1"/>
              <a:t>відтворенням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птиці</a:t>
            </a:r>
            <a:r>
              <a:rPr lang="ru-RU" dirty="0"/>
              <a:t> а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запропонують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відностно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кормових</a:t>
            </a:r>
            <a:r>
              <a:rPr lang="ru-RU" dirty="0"/>
              <a:t> добавок, </a:t>
            </a:r>
            <a:r>
              <a:rPr lang="ru-RU" dirty="0" err="1"/>
              <a:t>амінокіслот</a:t>
            </a:r>
            <a:r>
              <a:rPr lang="ru-RU" dirty="0"/>
              <a:t>, вакцин та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 з </a:t>
            </a:r>
            <a:r>
              <a:rPr lang="ru-RU" dirty="0" err="1"/>
              <a:t>дезинфекції</a:t>
            </a:r>
            <a:r>
              <a:rPr lang="ru-RU" dirty="0"/>
              <a:t>, </a:t>
            </a:r>
            <a:r>
              <a:rPr lang="ru-RU" dirty="0" err="1"/>
              <a:t>дезинсекції</a:t>
            </a:r>
            <a:r>
              <a:rPr lang="ru-RU" dirty="0"/>
              <a:t> та </a:t>
            </a:r>
            <a:r>
              <a:rPr lang="ru-RU" dirty="0" err="1"/>
              <a:t>деритизації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</a:t>
            </a:r>
            <a:r>
              <a:rPr lang="ru-RU" dirty="0" err="1"/>
              <a:t>Фірма</a:t>
            </a:r>
            <a:r>
              <a:rPr lang="ru-RU" dirty="0"/>
              <a:t> є </a:t>
            </a:r>
            <a:r>
              <a:rPr lang="ru-RU" dirty="0" err="1"/>
              <a:t>ексклюзивним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таких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марок як: </a:t>
            </a:r>
            <a:r>
              <a:rPr lang="en-US" dirty="0" err="1"/>
              <a:t>Innovad</a:t>
            </a:r>
            <a:r>
              <a:rPr lang="en-US" dirty="0"/>
              <a:t>, </a:t>
            </a:r>
            <a:r>
              <a:rPr lang="en-US" dirty="0" err="1"/>
              <a:t>Magapor</a:t>
            </a:r>
            <a:r>
              <a:rPr lang="en-US" dirty="0"/>
              <a:t>, </a:t>
            </a:r>
            <a:r>
              <a:rPr lang="en-US" dirty="0" err="1"/>
              <a:t>Lallemand</a:t>
            </a:r>
            <a:r>
              <a:rPr lang="en-US" dirty="0"/>
              <a:t>, </a:t>
            </a:r>
            <a:r>
              <a:rPr lang="en-US" dirty="0" err="1"/>
              <a:t>Kersia</a:t>
            </a:r>
            <a:r>
              <a:rPr lang="en-US" dirty="0"/>
              <a:t> (</a:t>
            </a:r>
            <a:r>
              <a:rPr lang="en-US" dirty="0" err="1"/>
              <a:t>Kilco</a:t>
            </a:r>
            <a:r>
              <a:rPr lang="en-US" dirty="0"/>
              <a:t>), </a:t>
            </a:r>
            <a:r>
              <a:rPr lang="en-US" dirty="0" err="1"/>
              <a:t>Boehringer</a:t>
            </a:r>
            <a:r>
              <a:rPr lang="en-US" dirty="0"/>
              <a:t> </a:t>
            </a:r>
            <a:r>
              <a:rPr lang="en-US" dirty="0" err="1"/>
              <a:t>Ingelhiem</a:t>
            </a:r>
            <a:r>
              <a:rPr lang="en-US" dirty="0"/>
              <a:t>, </a:t>
            </a:r>
            <a:r>
              <a:rPr lang="en-US" dirty="0" err="1"/>
              <a:t>Daavision</a:t>
            </a:r>
            <a:r>
              <a:rPr lang="en-US" dirty="0"/>
              <a:t>, </a:t>
            </a:r>
            <a:r>
              <a:rPr lang="en-US" dirty="0" err="1"/>
              <a:t>Farm'apro</a:t>
            </a:r>
            <a:r>
              <a:rPr lang="en-US" dirty="0"/>
              <a:t>, </a:t>
            </a:r>
            <a:r>
              <a:rPr lang="en-US" dirty="0" err="1"/>
              <a:t>Intracare</a:t>
            </a:r>
            <a:r>
              <a:rPr lang="en-US" dirty="0"/>
              <a:t>, </a:t>
            </a:r>
            <a:r>
              <a:rPr lang="en-US" dirty="0" err="1"/>
              <a:t>Livisto</a:t>
            </a:r>
            <a:r>
              <a:rPr lang="en-US" dirty="0"/>
              <a:t> </a:t>
            </a:r>
            <a:r>
              <a:rPr lang="ru-RU" dirty="0"/>
              <a:t>і </a:t>
            </a:r>
            <a:r>
              <a:rPr lang="en-US" dirty="0"/>
              <a:t>PHARMSHURE LTD.</a:t>
            </a:r>
          </a:p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TRIPLEX </a:t>
            </a:r>
            <a:r>
              <a:rPr lang="ru-RU" dirty="0"/>
              <a:t>ми </a:t>
            </a:r>
            <a:r>
              <a:rPr lang="ru-RU" dirty="0" err="1"/>
              <a:t>розуміємо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дбаючи</a:t>
            </a:r>
            <a:r>
              <a:rPr lang="ru-RU" dirty="0"/>
              <a:t> про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ми </a:t>
            </a:r>
            <a:r>
              <a:rPr lang="ru-RU" dirty="0" err="1"/>
              <a:t>робимо</a:t>
            </a:r>
            <a:r>
              <a:rPr lang="ru-RU" dirty="0"/>
              <a:t> людей </a:t>
            </a:r>
            <a:r>
              <a:rPr lang="ru-RU" dirty="0" err="1"/>
              <a:t>здоровішими</a:t>
            </a:r>
            <a:r>
              <a:rPr lang="ru-RU" dirty="0"/>
              <a:t> і </a:t>
            </a:r>
            <a:r>
              <a:rPr lang="ru-RU" dirty="0" err="1"/>
              <a:t>щасливішими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35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Перелік </a:t>
            </a:r>
            <a:r>
              <a:rPr lang="ru-RU" sz="24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засновників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юридичної</a:t>
            </a: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  <a:t> особи:</a:t>
            </a:r>
            <a:b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984069"/>
            <a:ext cx="10515600" cy="5192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1371600" lvl="3" indent="0">
              <a:buNone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СЕМЕНЯЧЕНКО СЕРГІЙ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Анатолийович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Адреса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засновника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: 49000,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Дніпропетровська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обл.,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Місто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Дніпро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Центральний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район, ПРОСПЕКТ ОЛЕКСАНДРА ПОЛЯ,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будинок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, квартира</a:t>
            </a:r>
          </a:p>
          <a:p>
            <a:pPr marL="1371600" lvl="3" indent="0">
              <a:buNone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Розмір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внеску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до статутного фонду: 67 898,96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грн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Частка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(%): 2,0000%</a:t>
            </a:r>
          </a:p>
          <a:p>
            <a:pPr marL="1371600" lvl="3" indent="0">
              <a:buNone/>
            </a:pP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КОМПАНІЯ ЕЙ.ПІ.КЕЙ.Ю. ФАЙНЕНС ЛТД (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A.P.K.U. FINANCE LTD)</a:t>
            </a:r>
          </a:p>
          <a:p>
            <a:pPr marL="1371600" lvl="3" indent="0"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Адреса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засновника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: ВУЛИЦЯ ГЕОРГІУ ГРІВА ДІГЕНІ,, АСТРОМЕРІТІС, ІНДЕКС, НІКОСІЯ, КІПР</a:t>
            </a:r>
          </a:p>
          <a:p>
            <a:pPr marL="1371600" lvl="3" indent="0">
              <a:buNone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Розмір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внеску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до статутного фонду: 3 327 040,82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грн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371600" lvl="3" indent="0">
              <a:buNone/>
            </a:pP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Частка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(%): 98,0000%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3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У рамках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виставки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Кришталевий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кубок, журнал"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ЗооДруг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, "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відзначив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ТОВ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фірму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 Black" panose="020B0A04020102020204" pitchFamily="34" charset="0"/>
              </a:rPr>
              <a:t>TRIPLEX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відзнакою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"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ЗооДруг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 Black" panose="020B0A04020102020204" pitchFamily="34" charset="0"/>
              </a:rPr>
              <a:t>Awards 2019 ", 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за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особливий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внесок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у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вітчизняної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зооіндустрії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та за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просування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у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суспільстві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гуманного та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відповідального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ставлення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 до </a:t>
            </a:r>
            <a:r>
              <a:rPr lang="ru-RU" sz="18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тварин</a:t>
            </a:r>
            <a:r>
              <a:rPr lang="ru-RU" sz="1800" dirty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950" y="1825624"/>
            <a:ext cx="8195939" cy="43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діяльності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984068"/>
            <a:ext cx="10515600" cy="550522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Прибуток за 2021 рік</a:t>
            </a:r>
          </a:p>
          <a:p>
            <a:endParaRPr lang="uk-UA" dirty="0"/>
          </a:p>
          <a:p>
            <a:endParaRPr lang="uk-UA" dirty="0"/>
          </a:p>
          <a:p>
            <a:pPr marL="1371600" lvl="3" indent="0">
              <a:buNone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Накопичений прибуток станом на 31.12.2021</a:t>
            </a:r>
          </a:p>
          <a:p>
            <a:pPr lvl="3"/>
            <a:endParaRPr lang="uk-UA" sz="2800" dirty="0"/>
          </a:p>
          <a:p>
            <a:pPr lvl="3"/>
            <a:endParaRPr lang="uk-UA" sz="2800" dirty="0"/>
          </a:p>
          <a:p>
            <a:pPr lvl="3"/>
            <a:endParaRPr lang="uk-UA" sz="2800" dirty="0"/>
          </a:p>
          <a:p>
            <a:pPr marL="1371600" lvl="3" indent="0">
              <a:buNone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      Нараховано податку на </a:t>
            </a:r>
          </a:p>
          <a:p>
            <a:pPr marL="1371600" lvl="3" indent="0">
              <a:buNone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           прибуток за 2021 рік</a:t>
            </a:r>
          </a:p>
          <a:p>
            <a:pPr marL="1371600" lvl="3" indent="0">
              <a:buNone/>
            </a:pPr>
            <a:endParaRPr lang="uk-UA" sz="1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64777" y="1245325"/>
            <a:ext cx="2473234" cy="10189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138 016 тис. грн.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93764" y="3123315"/>
            <a:ext cx="2631742" cy="10972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122 990 тис. грн.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20217" y="4891009"/>
            <a:ext cx="2413084" cy="10624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30 416 тис. грн.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2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Ліквідність та </a:t>
            </a:r>
            <a:r>
              <a:rPr lang="ru-RU" sz="32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зобов'язання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984069"/>
            <a:ext cx="10515600" cy="5192894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  <a:t>Поточні активи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>
                <a:solidFill>
                  <a:srgbClr val="FFC000"/>
                </a:solidFill>
                <a:latin typeface="Arial Black" panose="020B0A04020102020204" pitchFamily="34" charset="0"/>
              </a:rPr>
              <a:t>Поточні зобов’язання</a:t>
            </a:r>
            <a:endParaRPr lang="ru-RU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936274" y="984069"/>
            <a:ext cx="7027818" cy="23338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За 20</a:t>
            </a:r>
            <a:r>
              <a:rPr lang="en-US" dirty="0">
                <a:latin typeface="Arial Black" panose="020B0A04020102020204" pitchFamily="34" charset="0"/>
              </a:rPr>
              <a:t>2</a:t>
            </a:r>
            <a:r>
              <a:rPr lang="uk-UA" dirty="0">
                <a:latin typeface="Arial Black" panose="020B0A04020102020204" pitchFamily="34" charset="0"/>
              </a:rPr>
              <a:t>1 рік зросли з </a:t>
            </a:r>
            <a:r>
              <a:rPr lang="en-US" dirty="0">
                <a:latin typeface="Arial Black" panose="020B0A04020102020204" pitchFamily="34" charset="0"/>
              </a:rPr>
              <a:t>5</a:t>
            </a:r>
            <a:r>
              <a:rPr lang="uk-UA" dirty="0">
                <a:latin typeface="Arial Black" panose="020B0A04020102020204" pitchFamily="34" charset="0"/>
              </a:rPr>
              <a:t>97</a:t>
            </a:r>
            <a:r>
              <a:rPr lang="en-US" dirty="0">
                <a:latin typeface="Arial Black" panose="020B0A04020102020204" pitchFamily="34" charset="0"/>
              </a:rPr>
              <a:t>,</a:t>
            </a:r>
            <a:r>
              <a:rPr lang="uk-UA" dirty="0">
                <a:latin typeface="Arial Black" panose="020B0A04020102020204" pitchFamily="34" charset="0"/>
              </a:rPr>
              <a:t>3 млн. грн. до </a:t>
            </a:r>
            <a:r>
              <a:rPr lang="en-US" dirty="0">
                <a:latin typeface="Arial Black" panose="020B0A04020102020204" pitchFamily="34" charset="0"/>
              </a:rPr>
              <a:t>6</a:t>
            </a:r>
            <a:r>
              <a:rPr lang="uk-UA" dirty="0">
                <a:latin typeface="Arial Black" panose="020B0A04020102020204" pitchFamily="34" charset="0"/>
              </a:rPr>
              <a:t>29,5 </a:t>
            </a:r>
            <a:r>
              <a:rPr lang="uk-UA" dirty="0" err="1">
                <a:latin typeface="Arial Black" panose="020B0A04020102020204" pitchFamily="34" charset="0"/>
              </a:rPr>
              <a:t>млн.грн</a:t>
            </a:r>
            <a:r>
              <a:rPr lang="uk-UA" dirty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602377" y="3831771"/>
            <a:ext cx="7994469" cy="232518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За 20</a:t>
            </a:r>
            <a:r>
              <a:rPr lang="en-US" dirty="0">
                <a:latin typeface="Arial Black" panose="020B0A04020102020204" pitchFamily="34" charset="0"/>
              </a:rPr>
              <a:t>2</a:t>
            </a:r>
            <a:r>
              <a:rPr lang="uk-UA" dirty="0">
                <a:latin typeface="Arial Black" panose="020B0A04020102020204" pitchFamily="34" charset="0"/>
              </a:rPr>
              <a:t>1 рік зменшились з 525,9 </a:t>
            </a:r>
            <a:r>
              <a:rPr lang="uk-UA" dirty="0" err="1">
                <a:latin typeface="Arial Black" panose="020B0A04020102020204" pitchFamily="34" charset="0"/>
              </a:rPr>
              <a:t>млн.грн</a:t>
            </a:r>
            <a:r>
              <a:rPr lang="uk-UA" dirty="0">
                <a:latin typeface="Arial Black" panose="020B0A04020102020204" pitchFamily="34" charset="0"/>
              </a:rPr>
              <a:t>. до 506,0 </a:t>
            </a:r>
            <a:r>
              <a:rPr lang="uk-UA" dirty="0" err="1">
                <a:latin typeface="Arial Black" panose="020B0A04020102020204" pitchFamily="34" charset="0"/>
              </a:rPr>
              <a:t>млн.грн</a:t>
            </a:r>
            <a:r>
              <a:rPr lang="uk-UA" dirty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7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85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Соціальні</a:t>
            </a: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аспекти</a:t>
            </a: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кадрова</a:t>
            </a:r>
            <a:r>
              <a:rPr lang="ru-RU" sz="32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політика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3"/>
          <p:cNvSpPr txBox="1">
            <a:spLocks noGrp="1"/>
          </p:cNvSpPr>
          <p:nvPr>
            <p:ph idx="1"/>
          </p:nvPr>
        </p:nvSpPr>
        <p:spPr>
          <a:xfrm>
            <a:off x="934453" y="1234507"/>
            <a:ext cx="3878179" cy="1739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Середня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чисельність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працівників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 за 2021 </a:t>
            </a:r>
            <a:r>
              <a:rPr lang="ru-RU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рік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351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осіб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в.т.ч</a:t>
            </a: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. 138 </a:t>
            </a:r>
            <a:r>
              <a:rPr lang="ru-RU" sz="2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жінок</a:t>
            </a:r>
            <a:endParaRPr lang="ru-RU" sz="2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63" y="1057425"/>
            <a:ext cx="6539994" cy="33316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3" y="3311729"/>
            <a:ext cx="4548589" cy="3279215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168992" y="4697998"/>
            <a:ext cx="3878179" cy="1739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жінок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займають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керівні</a:t>
            </a:r>
            <a:r>
              <a:rPr lang="ru-RU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 посади на </a:t>
            </a:r>
            <a:r>
              <a:rPr lang="ru-RU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підприємстві</a:t>
            </a:r>
            <a:endParaRPr lang="ru-RU" sz="2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53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265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 Звіт про управління</vt:lpstr>
      <vt:lpstr>Організаційна структура та опис діяльності підприємства </vt:lpstr>
      <vt:lpstr>Організаційна структура та опис діяльності підприємства </vt:lpstr>
      <vt:lpstr>Перелік засновників юридичної особи: </vt:lpstr>
      <vt:lpstr>У рамках виставки Кришталевий кубок, журнал" ЗооДруг, " відзначив ТОВ фірму TRIPLEX відзнакою "ЗооДруг Awards 2019 ", за особливий внесок у розвитку вітчизняної зооіндустрії та за просування у суспільстві гуманного та відповідального ставлення до тварин.</vt:lpstr>
      <vt:lpstr>Результати діяльності</vt:lpstr>
      <vt:lpstr>Ліквідність та зобов'язання</vt:lpstr>
      <vt:lpstr>Соціальні аспекти та кадрова політика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керівництва</dc:title>
  <dc:creator>Подгорич Лариса Вікторівна</dc:creator>
  <cp:lastModifiedBy>Путилова Людмила Федоровна</cp:lastModifiedBy>
  <cp:revision>34</cp:revision>
  <cp:lastPrinted>2020-08-28T06:10:44Z</cp:lastPrinted>
  <dcterms:created xsi:type="dcterms:W3CDTF">2020-08-21T11:50:35Z</dcterms:created>
  <dcterms:modified xsi:type="dcterms:W3CDTF">2022-06-30T09:08:31Z</dcterms:modified>
</cp:coreProperties>
</file>